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0"/>
    <p:restoredTop sz="94648"/>
  </p:normalViewPr>
  <p:slideViewPr>
    <p:cSldViewPr snapToGrid="0">
      <p:cViewPr varScale="1">
        <p:scale>
          <a:sx n="117" d="100"/>
          <a:sy n="117" d="100"/>
        </p:scale>
        <p:origin x="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7EB98B-7442-1CD1-FDE9-1DFA2043C0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E04E57-4C75-EE88-8A08-0C93785F7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F63534-D1A9-660E-D162-6D79EEA67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9CE476-EF4C-FD4B-E2A6-43BAE357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D9DF8-7E22-9B63-A5D1-C5EF3940A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38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5F404-8760-8260-A72D-FD7F2AFE6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8A194E-421D-4FBC-961B-FBBC2D62F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C6249D-903B-F2B4-A49D-385FD261C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F52BC2-3D1C-4395-D1E6-7053555E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F08207-8EF1-7EC8-BDBA-E31347B1A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51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B3AC32-5DEC-DB00-7229-E995A92B5C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3951C0-01C2-0150-B949-09278185E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F891B5-4E63-015C-32F4-B689FCF37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EFAB18-5E65-DF7D-C979-946D3AF0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55CAF9-B4FE-2C0C-7734-20EB1E1EF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653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FC005-E36A-BD7B-B720-35361EF40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2639FA-F4BE-C4E5-7B52-E0D9DD9C8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C78B4E-47B5-D8BF-99F4-8BB7508A4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193469-BAB3-0085-C524-B307CCB88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514104-B7B3-8098-8862-7A2FA66C1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01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39B80-9516-05FA-3AEE-9F4D5A75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2CF5EA4-B3B6-519C-702E-C656B7403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DB4332-D06C-D2A2-38EC-A03A55FAB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E5A0BE-BFFE-18DC-6814-7B6B82A3C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E2293F-4453-81B4-35BF-CFFDDEC4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250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CC317-91DA-D18B-7325-F89CB2E7F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1058D2-519E-276D-B426-FCDD497794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C22D98-1DDE-8918-53EA-AF60158A1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290447-0065-EF0E-60D0-774FB6E2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05B013-92A6-505F-A92A-6183815A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A8284A-517D-9DAA-58D0-E02CAAF2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56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C8123-DB9C-0ACD-3AD6-9B70BFDB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C460FB-5315-DD68-EE75-E620FD237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2D147A-9172-BFE5-55C6-38FC8EBBB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D33578-0526-F00F-AF65-D16186C88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4AF996F-1B25-0726-676A-525B31976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7BFC0F-F3D0-37DF-C925-D0BBB7C00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3033B23-D2D0-E8C7-79C3-8366E7367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CC48B63-5F33-1D69-5672-F3CE9B122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089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B872AE-C9EB-EABE-236E-D7107C22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F7D15E-C374-D0AE-FE8C-3498DDBC2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9B5E7ED-3C10-014B-3A08-1D3FF0F2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D462629-417C-3A99-2B4F-C6D39BEC1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968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28B1792-07A3-D773-94AA-CAEC96B9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41241C-3D41-39A4-C1F5-BE3B64AE2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1FD35C3-4DD1-84AB-FB2F-FDAD5D8D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60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04977-579D-BE38-AF31-9B7DA3AFC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C1D5D6-EFB9-E792-DBFF-8B008CBA3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F01B5E-8AD3-B00B-2DD7-76866F1A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EB94B0-E057-5568-9891-BD7C6670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A286EC-AD70-8D8B-FFB7-5F3ACFDDA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FF851F-24C5-0589-3C57-7324A6F9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758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F253AF-2E6F-A7C2-0567-840E1C8E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BBAACF-D1B9-D470-57D0-A4DEF46F2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6E40F7-1C41-34CE-A97A-50B73F7B9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1FBD5B-107B-AC67-1A7B-F5B1FACB2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A0A4F6-E7A2-12DF-5830-8E098C9F7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7DFD41-23D7-9E3A-F398-0E55E4853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037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2D62696-3DC0-E469-9E35-EA9175E2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3716C9-C65C-074D-1714-2140486C3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B3165F-D487-49FB-71E4-38CE26E7E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7292A-234F-3948-A9FD-9B2EA8EB80F9}" type="datetimeFigureOut">
              <a:rPr lang="es-ES" smtClean="0"/>
              <a:t>29/11/22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39BAF4-6C2E-3DFB-3C5B-A98A429CB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74C5F7-9925-E97C-27BA-E82DFC0A9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6BEEA-F5B1-F441-A796-4286743D6E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074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ntadeandalucia.es/economiaconocimientoempresasyuniversidad/sguit/examanes_anios_anteriores/selectividad/sel_2022-2023-Orientaciones_historia_filosofia.pdf" TargetMode="External"/><Relationship Id="rId7" Type="http://schemas.openxmlformats.org/officeDocument/2006/relationships/hyperlink" Target="mailto:msr@ugr.es" TargetMode="External"/><Relationship Id="rId2" Type="http://schemas.openxmlformats.org/officeDocument/2006/relationships/hyperlink" Target="https://www.juntadeandalucia.es/economiaconocimientoempresasyuniversidad/sguit/examanes_anios_anteriores/selectividad/sel_historia_filosofia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icardoblanca@iesmigueldecervantes.es" TargetMode="External"/><Relationship Id="rId5" Type="http://schemas.openxmlformats.org/officeDocument/2006/relationships/hyperlink" Target="http://www.coga.ugr.es/" TargetMode="External"/><Relationship Id="rId4" Type="http://schemas.openxmlformats.org/officeDocument/2006/relationships/hyperlink" Target="https://docs.google.com/presentation/d/1AvZyWrfAPxmxJ4FAs6l6P_s3joxSyM-9/edit?usp=sharing&amp;ouid=106571250426081359640&amp;rtpof=true&amp;sd=tru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CBEB9-5166-32B0-17D5-943D3E47A5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1"/>
                </a:solidFill>
              </a:rPr>
              <a:t>Información de coordinación y orientaciones de </a:t>
            </a:r>
            <a:r>
              <a:rPr lang="es-ES" b="1" dirty="0" err="1">
                <a:solidFill>
                  <a:schemeClr val="accent1"/>
                </a:solidFill>
              </a:rPr>
              <a:t>PEvAU</a:t>
            </a:r>
            <a:br>
              <a:rPr lang="es-ES" b="1" dirty="0">
                <a:solidFill>
                  <a:schemeClr val="accent1"/>
                </a:solidFill>
              </a:rPr>
            </a:br>
            <a:r>
              <a:rPr lang="es-ES" b="1" dirty="0">
                <a:solidFill>
                  <a:schemeClr val="accent1"/>
                </a:solidFill>
              </a:rPr>
              <a:t>Historia de la filosofía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3BAED1-13B1-2BCA-9855-2C767D70EB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4025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12E03-6F6C-1778-B880-AF31CA55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Pregunta 4ª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9D30D3-AB2D-BA68-0ED8-A6FE5A551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“Se valorará el conocimiento de una posición filosófica de una época </a:t>
            </a:r>
            <a:r>
              <a:rPr lang="es-ES" b="1" u="sng" dirty="0"/>
              <a:t>diferente</a:t>
            </a:r>
            <a:r>
              <a:rPr lang="es-ES" dirty="0"/>
              <a:t> al tema o autor del texto elegido”</a:t>
            </a:r>
          </a:p>
          <a:p>
            <a:pPr lvl="1"/>
            <a:r>
              <a:rPr lang="es-ES" dirty="0"/>
              <a:t>Se valora la comprensión de la diferencia o distancia histórica de un autor diferente con respecto al autor elegido</a:t>
            </a:r>
          </a:p>
          <a:p>
            <a:pPr lvl="1"/>
            <a:r>
              <a:rPr lang="es-ES" dirty="0"/>
              <a:t>Mostrar las diferencias y las coincidencias</a:t>
            </a:r>
          </a:p>
        </p:txBody>
      </p:sp>
    </p:spTree>
    <p:extLst>
      <p:ext uri="{BB962C8B-B14F-4D97-AF65-F5344CB8AC3E}">
        <p14:creationId xmlns:p14="http://schemas.microsoft.com/office/powerpoint/2010/main" val="300168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C71C8-1042-14D7-443F-BFF19D093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Pregunta 5ª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E30E6F-367A-C9A3-400C-28CBBA8BF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“se valorará la capacidad para precisar ideas centrales de un autor representativo de una época histórica”</a:t>
            </a:r>
          </a:p>
          <a:p>
            <a:pPr lvl="1"/>
            <a:r>
              <a:rPr lang="es-ES" dirty="0"/>
              <a:t>Uno de los cuatro autores, pero diferente del autor del texto elegido</a:t>
            </a:r>
          </a:p>
          <a:p>
            <a:pPr lvl="1"/>
            <a:r>
              <a:rPr lang="es-ES" dirty="0"/>
              <a:t>Tomás y Kant: correspondencia con el texto </a:t>
            </a:r>
          </a:p>
          <a:p>
            <a:pPr lvl="1"/>
            <a:r>
              <a:rPr lang="es-ES" dirty="0"/>
              <a:t>Platón y Descartes</a:t>
            </a:r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6103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8402B-8415-819E-A930-F879990F7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Recomendaciones generales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746FBF-D380-8717-79FD-38D55681B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La lectura de los textos y la escritura acerca de los mismos</a:t>
            </a:r>
          </a:p>
          <a:p>
            <a:pPr lvl="1"/>
            <a:r>
              <a:rPr lang="es-ES" dirty="0"/>
              <a:t>Las peculiaridades de la pregunta 2 y la pregunta 5</a:t>
            </a:r>
          </a:p>
          <a:p>
            <a:r>
              <a:rPr lang="es-ES" dirty="0"/>
              <a:t>Resolución de redundancias o confusiones</a:t>
            </a:r>
          </a:p>
          <a:p>
            <a:r>
              <a:rPr lang="es-ES" dirty="0"/>
              <a:t>Úsense modelos de exámenes, descargables desde </a:t>
            </a:r>
            <a:r>
              <a:rPr lang="es-ES" dirty="0">
                <a:hlinkClick r:id="rId2"/>
              </a:rPr>
              <a:t>aquí</a:t>
            </a:r>
            <a:endParaRPr lang="es-ES" dirty="0"/>
          </a:p>
          <a:p>
            <a:r>
              <a:rPr lang="es-ES" dirty="0"/>
              <a:t>Léanse orientaciones, descargables desde </a:t>
            </a:r>
            <a:r>
              <a:rPr lang="es-ES" dirty="0">
                <a:hlinkClick r:id="rId3"/>
              </a:rPr>
              <a:t>aquí</a:t>
            </a:r>
            <a:endParaRPr lang="es-ES" dirty="0"/>
          </a:p>
          <a:p>
            <a:r>
              <a:rPr lang="es-ES" dirty="0"/>
              <a:t>Esta presentación está </a:t>
            </a:r>
            <a:r>
              <a:rPr lang="es-ES" dirty="0">
                <a:hlinkClick r:id="rId4"/>
              </a:rPr>
              <a:t>aquí</a:t>
            </a:r>
            <a:endParaRPr lang="es-ES" dirty="0"/>
          </a:p>
          <a:p>
            <a:r>
              <a:rPr lang="es-ES" dirty="0"/>
              <a:t>Información general en </a:t>
            </a:r>
            <a:r>
              <a:rPr lang="es-ES" dirty="0">
                <a:hlinkClick r:id="rId5"/>
              </a:rPr>
              <a:t>Coordinación General de Acceso</a:t>
            </a:r>
            <a:r>
              <a:rPr lang="es-ES" dirty="0"/>
              <a:t> de la UGR</a:t>
            </a:r>
          </a:p>
          <a:p>
            <a:r>
              <a:rPr lang="es-ES" dirty="0"/>
              <a:t>Ricardo de la Blanca (</a:t>
            </a:r>
            <a:r>
              <a:rPr lang="es-ES" dirty="0">
                <a:hlinkClick r:id="rId6"/>
              </a:rPr>
              <a:t>ricardoblanca@iesmigueldecervantes.es</a:t>
            </a:r>
            <a:r>
              <a:rPr lang="es-ES" dirty="0"/>
              <a:t>)</a:t>
            </a:r>
          </a:p>
          <a:p>
            <a:r>
              <a:rPr lang="es-ES" dirty="0"/>
              <a:t>Manuel Sánchez (</a:t>
            </a:r>
            <a:r>
              <a:rPr lang="es-ES" dirty="0">
                <a:hlinkClick r:id="rId7"/>
              </a:rPr>
              <a:t>msr@ugr.es</a:t>
            </a:r>
            <a:r>
              <a:rPr lang="es-ES" dirty="0"/>
              <a:t>) 958243780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984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FDC5B-7EFA-CF10-4430-E02E79E1D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Orden del día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FAE193-55A6-1427-4AD4-81C796E78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Información sobre los resultados de la </a:t>
            </a:r>
            <a:r>
              <a:rPr lang="es-ES" dirty="0" err="1"/>
              <a:t>PEvAU</a:t>
            </a:r>
            <a:r>
              <a:rPr lang="es-ES" dirty="0"/>
              <a:t> 2021/22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Información sobre directrices y orientaciones de la </a:t>
            </a:r>
            <a:r>
              <a:rPr lang="es-ES" dirty="0" err="1"/>
              <a:t>PEvAU</a:t>
            </a:r>
            <a:r>
              <a:rPr lang="es-ES" dirty="0"/>
              <a:t> 2022/23	</a:t>
            </a:r>
          </a:p>
        </p:txBody>
      </p:sp>
    </p:spTree>
    <p:extLst>
      <p:ext uri="{BB962C8B-B14F-4D97-AF65-F5344CB8AC3E}">
        <p14:creationId xmlns:p14="http://schemas.microsoft.com/office/powerpoint/2010/main" val="2514575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9AA5E4-8A15-D0FF-A869-D4F05191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Resultados de las pruebas en 2021/22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1806D1-C913-6F73-1465-793C1F03C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Convocatoria </a:t>
            </a:r>
            <a:r>
              <a:rPr lang="es-ES" dirty="0">
                <a:solidFill>
                  <a:schemeClr val="accent6"/>
                </a:solidFill>
              </a:rPr>
              <a:t>ordinaria</a:t>
            </a:r>
            <a:r>
              <a:rPr lang="es-ES" dirty="0"/>
              <a:t> en materia Historia de la Filosofía: </a:t>
            </a:r>
          </a:p>
          <a:p>
            <a:pPr lvl="1"/>
            <a:r>
              <a:rPr lang="es-ES" dirty="0"/>
              <a:t>Media de calificaciones en distrito único: 6.73</a:t>
            </a:r>
          </a:p>
          <a:p>
            <a:pPr lvl="1"/>
            <a:r>
              <a:rPr lang="es-ES" dirty="0"/>
              <a:t>Media de calificaciones en Granada, Ceuta, Melilla, Marruecos: 6.65</a:t>
            </a:r>
          </a:p>
          <a:p>
            <a:pPr lvl="1"/>
            <a:r>
              <a:rPr lang="es-ES" dirty="0"/>
              <a:t>Porcentaje de aprobados/as en Granada, etc.: 81.43 % </a:t>
            </a:r>
          </a:p>
          <a:p>
            <a:pPr marL="457200" lvl="1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Convocatoria </a:t>
            </a:r>
            <a:r>
              <a:rPr lang="es-ES" dirty="0">
                <a:solidFill>
                  <a:schemeClr val="accent6"/>
                </a:solidFill>
              </a:rPr>
              <a:t>extraordinaria</a:t>
            </a:r>
            <a:r>
              <a:rPr lang="es-ES" dirty="0"/>
              <a:t> en materia Historia de la Filosofía: </a:t>
            </a:r>
          </a:p>
          <a:p>
            <a:pPr lvl="1"/>
            <a:r>
              <a:rPr lang="es-ES" dirty="0"/>
              <a:t>Media de calificaciones en distrito único: 4.79</a:t>
            </a:r>
          </a:p>
          <a:p>
            <a:pPr lvl="1"/>
            <a:r>
              <a:rPr lang="es-ES" dirty="0"/>
              <a:t>Media de calificaciones en Granada, Ceuta, Melilla, Marruecos: 5.52</a:t>
            </a:r>
          </a:p>
          <a:p>
            <a:pPr lvl="1"/>
            <a:r>
              <a:rPr lang="es-ES" dirty="0"/>
              <a:t>Porcentaje de aprobados/as en Granada, etc.: 55.21 % </a:t>
            </a:r>
          </a:p>
        </p:txBody>
      </p:sp>
    </p:spTree>
    <p:extLst>
      <p:ext uri="{BB962C8B-B14F-4D97-AF65-F5344CB8AC3E}">
        <p14:creationId xmlns:p14="http://schemas.microsoft.com/office/powerpoint/2010/main" val="210120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77D52-D1EE-2FB8-D551-CF93DF11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Fechas de las pruebas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498112-8A05-E963-D601-5F7A84BEC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Mayores de 25 años: 14–15 de abril </a:t>
            </a:r>
          </a:p>
          <a:p>
            <a:r>
              <a:rPr lang="es-ES" dirty="0" err="1"/>
              <a:t>PEvAU</a:t>
            </a:r>
            <a:r>
              <a:rPr lang="es-ES" dirty="0"/>
              <a:t> y pruebas de admisión: </a:t>
            </a:r>
          </a:p>
          <a:p>
            <a:pPr lvl="1"/>
            <a:r>
              <a:rPr lang="es-ES" dirty="0"/>
              <a:t>Ordinaria: 13–15 de junio </a:t>
            </a:r>
          </a:p>
          <a:p>
            <a:pPr lvl="1"/>
            <a:r>
              <a:rPr lang="es-ES" dirty="0"/>
              <a:t>Extraordinaria: 11–13 de julio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331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17B72-F517-2861-A58E-5A2782414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8774E5-BB52-F952-E811-E8CE462F7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/>
              <a:t>Comisión Interuniversitaria de Andalucía (9.11), </a:t>
            </a:r>
            <a:r>
              <a:rPr lang="es-ES" dirty="0">
                <a:solidFill>
                  <a:schemeClr val="accent6"/>
                </a:solidFill>
              </a:rPr>
              <a:t>sin variaciones </a:t>
            </a:r>
            <a:r>
              <a:rPr lang="es-ES" dirty="0"/>
              <a:t>con respecto a formato de examen y contenidos.</a:t>
            </a:r>
          </a:p>
          <a:p>
            <a:r>
              <a:rPr lang="es-ES" dirty="0"/>
              <a:t>Examen contendrá cuatro textos, de los que el estudiantado elegirá uno</a:t>
            </a:r>
          </a:p>
          <a:p>
            <a:pPr lvl="1"/>
            <a:r>
              <a:rPr lang="es-ES" dirty="0">
                <a:solidFill>
                  <a:schemeClr val="accent6"/>
                </a:solidFill>
              </a:rPr>
              <a:t>Platón</a:t>
            </a:r>
            <a:r>
              <a:rPr lang="es-ES" dirty="0"/>
              <a:t>, </a:t>
            </a:r>
            <a:r>
              <a:rPr lang="es-ES" i="1" dirty="0"/>
              <a:t>República</a:t>
            </a:r>
            <a:r>
              <a:rPr lang="es-ES" dirty="0"/>
              <a:t>, Libro VII, 514a1–517c1, </a:t>
            </a:r>
            <a:r>
              <a:rPr lang="es-ES" dirty="0" err="1"/>
              <a:t>tr</a:t>
            </a:r>
            <a:r>
              <a:rPr lang="es-ES" dirty="0"/>
              <a:t>. C. Eggers </a:t>
            </a:r>
            <a:r>
              <a:rPr lang="es-ES" dirty="0" err="1"/>
              <a:t>Lan</a:t>
            </a:r>
            <a:r>
              <a:rPr lang="es-ES" dirty="0"/>
              <a:t>. Madrid, Gredos, 1992.</a:t>
            </a:r>
          </a:p>
          <a:p>
            <a:pPr lvl="1"/>
            <a:r>
              <a:rPr lang="es-ES" dirty="0"/>
              <a:t>Tomás de </a:t>
            </a:r>
            <a:r>
              <a:rPr lang="es-ES" dirty="0">
                <a:solidFill>
                  <a:schemeClr val="accent6"/>
                </a:solidFill>
              </a:rPr>
              <a:t>Aquino</a:t>
            </a:r>
            <a:r>
              <a:rPr lang="es-ES" dirty="0"/>
              <a:t>, </a:t>
            </a:r>
            <a:r>
              <a:rPr lang="es-ES" i="1" dirty="0"/>
              <a:t>Suma Teológica</a:t>
            </a:r>
            <a:r>
              <a:rPr lang="es-ES" dirty="0"/>
              <a:t>, I–II, cuestión 94, art. 2, Madrid, BAC, 1989, pp. 731–733</a:t>
            </a:r>
          </a:p>
          <a:p>
            <a:pPr lvl="1"/>
            <a:r>
              <a:rPr lang="es-ES" dirty="0"/>
              <a:t>René </a:t>
            </a:r>
            <a:r>
              <a:rPr lang="es-ES" dirty="0">
                <a:solidFill>
                  <a:schemeClr val="accent6"/>
                </a:solidFill>
              </a:rPr>
              <a:t>Descartes</a:t>
            </a:r>
            <a:r>
              <a:rPr lang="es-ES" dirty="0"/>
              <a:t>, </a:t>
            </a:r>
            <a:r>
              <a:rPr lang="es-ES" i="1" dirty="0"/>
              <a:t>Discurso del método</a:t>
            </a:r>
            <a:r>
              <a:rPr lang="es-ES" dirty="0"/>
              <a:t>, parte II (selección) y parte IV (completa), trad. Guillermo </a:t>
            </a:r>
            <a:r>
              <a:rPr lang="es-ES" dirty="0" err="1"/>
              <a:t>Quintás</a:t>
            </a:r>
            <a:r>
              <a:rPr lang="es-ES" dirty="0"/>
              <a:t> Alonso, Madrid, Alfaguara, 1981, pp. 14–18 y 24–30</a:t>
            </a:r>
          </a:p>
          <a:p>
            <a:pPr lvl="1"/>
            <a:r>
              <a:rPr lang="es-ES" dirty="0"/>
              <a:t>Immanuel </a:t>
            </a:r>
            <a:r>
              <a:rPr lang="es-ES" dirty="0">
                <a:solidFill>
                  <a:schemeClr val="accent6"/>
                </a:solidFill>
              </a:rPr>
              <a:t>Kant</a:t>
            </a:r>
            <a:r>
              <a:rPr lang="es-ES" dirty="0"/>
              <a:t>, “Contestación a la pregunta ‘¿Qué es Ilustración?’, en </a:t>
            </a:r>
            <a:r>
              <a:rPr lang="es-ES" i="1" dirty="0"/>
              <a:t>¿Qué es la Ilustración?, </a:t>
            </a:r>
            <a:r>
              <a:rPr lang="es-ES" dirty="0"/>
              <a:t>edición de Roberto Rodríguez Aramayo, Madrid, Alianza, 2004, 83–93 </a:t>
            </a:r>
            <a:br>
              <a:rPr lang="es-ES" dirty="0">
                <a:effectLst/>
                <a:latin typeface="Arial Narrow" panose="020B0604020202020204" pitchFamily="34" charset="0"/>
              </a:rPr>
            </a:br>
            <a:endParaRPr lang="es-ES" dirty="0">
              <a:effectLst/>
              <a:latin typeface="Arial Narrow" panose="020B0604020202020204" pitchFamily="34" charset="0"/>
            </a:endParaRPr>
          </a:p>
          <a:p>
            <a:pPr lvl="1"/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639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17B72-F517-2861-A58E-5A2782414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8774E5-BB52-F952-E811-E8CE462F7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chemeClr val="accent6"/>
                </a:solidFill>
              </a:rPr>
              <a:t>5 preguntas</a:t>
            </a:r>
            <a:r>
              <a:rPr lang="es-ES" dirty="0"/>
              <a:t>, de 2 puntos sobre 10 cada una, en 1 h. y 30’</a:t>
            </a:r>
          </a:p>
          <a:p>
            <a:r>
              <a:rPr lang="es-ES" dirty="0"/>
              <a:t>Debe elegirse uno de los cuatro textos posibles, relativos a los autores señalados:</a:t>
            </a:r>
          </a:p>
          <a:p>
            <a:pPr lvl="1"/>
            <a:r>
              <a:rPr lang="es-ES" dirty="0"/>
              <a:t>Debe señalarse con claridad el texto elegido </a:t>
            </a:r>
          </a:p>
          <a:p>
            <a:pPr lvl="1"/>
            <a:r>
              <a:rPr lang="es-ES" dirty="0"/>
              <a:t>Preguntas 1, 2, 3, 4: que ”tratarán de asegurar la comprensión y el análisis argumentativo de las ideas que aparecen en el texto y relacionarán el autor o la temática del texto con el contexto cultural en el que se desenvolvieron y con una posición filosófica perteneciente a una época </a:t>
            </a:r>
            <a:r>
              <a:rPr lang="es-ES" i="1" dirty="0"/>
              <a:t>diferente</a:t>
            </a:r>
            <a:r>
              <a:rPr lang="es-ES" dirty="0"/>
              <a:t> a la del autor del texto” </a:t>
            </a:r>
          </a:p>
          <a:p>
            <a:r>
              <a:rPr lang="es-ES" dirty="0"/>
              <a:t>Debe elegir una de las cuatro formulaciones de la pregunta 5, con la restricción de que esta no puede tratar del autor elegido para el texto</a:t>
            </a:r>
          </a:p>
          <a:p>
            <a:pPr lvl="1"/>
            <a:r>
              <a:rPr lang="es-ES" dirty="0"/>
              <a:t>Pregunta 5: “una pregunta semiabierta que confirmará la comprensión de las ideas básicas de alguno de los autores representativos de las demás épocas en la historia de la filosofía”  </a:t>
            </a:r>
            <a:br>
              <a:rPr lang="es-ES" dirty="0">
                <a:effectLst/>
                <a:latin typeface="Arial Narrow" panose="020B0604020202020204" pitchFamily="34" charset="0"/>
              </a:rPr>
            </a:br>
            <a:endParaRPr lang="es-ES" dirty="0">
              <a:effectLst/>
              <a:latin typeface="Arial Narrow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012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12E03-6F6C-1778-B880-AF31CA55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Pregunta 1ª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9D30D3-AB2D-BA68-0ED8-A6FE5A551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“Se valorará la adecuada contextualización, en la que se indiquen los factores filosóficos y culturales que influyen en el texto y en el autor del mismo”</a:t>
            </a:r>
          </a:p>
          <a:p>
            <a:pPr lvl="1"/>
            <a:r>
              <a:rPr lang="es-ES" dirty="0"/>
              <a:t>De la parte al todo: texto&gt;obra&gt;filósofo&gt;época</a:t>
            </a:r>
          </a:p>
          <a:p>
            <a:pPr lvl="1"/>
            <a:r>
              <a:rPr lang="es-ES" dirty="0"/>
              <a:t>¿Cultural o histórico? Pertinencia y relevancia por su relación con el texto</a:t>
            </a:r>
          </a:p>
          <a:p>
            <a:pPr lvl="1"/>
            <a:r>
              <a:rPr lang="es-ES" dirty="0"/>
              <a:t>Antecedentes y coetáneos</a:t>
            </a:r>
          </a:p>
          <a:p>
            <a:pPr lvl="1"/>
            <a:r>
              <a:rPr lang="es-ES" dirty="0"/>
              <a:t>Diferencias y similitudes</a:t>
            </a:r>
          </a:p>
        </p:txBody>
      </p:sp>
    </p:spTree>
    <p:extLst>
      <p:ext uri="{BB962C8B-B14F-4D97-AF65-F5344CB8AC3E}">
        <p14:creationId xmlns:p14="http://schemas.microsoft.com/office/powerpoint/2010/main" val="347352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12E03-6F6C-1778-B880-AF31CA55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Pregunta 2ª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9D30D3-AB2D-BA68-0ED8-A6FE5A551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“Se valorará la identificación de las ideas contenidas </a:t>
            </a:r>
            <a:r>
              <a:rPr lang="es-ES" b="1" u="sng" dirty="0"/>
              <a:t>en el texto</a:t>
            </a:r>
            <a:r>
              <a:rPr lang="es-ES" dirty="0"/>
              <a:t> y su expresión de manera argumentativa”</a:t>
            </a:r>
          </a:p>
          <a:p>
            <a:pPr lvl="1"/>
            <a:r>
              <a:rPr lang="es-ES" dirty="0"/>
              <a:t>Una vez contextualizado el texto, se explica su contenido</a:t>
            </a:r>
          </a:p>
          <a:p>
            <a:pPr lvl="1"/>
            <a:r>
              <a:rPr lang="es-ES" dirty="0"/>
              <a:t>Se evalúa la capacidad de comprender el texto y de exponer por escrito su contenido, por lo que es importante evitar una exposición excesivamente general o de una cuestión diferente o meramente relacionada</a:t>
            </a:r>
          </a:p>
          <a:p>
            <a:pPr lvl="1"/>
            <a:r>
              <a:rPr lang="es-ES" dirty="0"/>
              <a:t>Detección y definición de los conceptos más relevantes</a:t>
            </a:r>
          </a:p>
          <a:p>
            <a:pPr lvl="1"/>
            <a:r>
              <a:rPr lang="es-ES" dirty="0"/>
              <a:t>Reconstrucción de la estructura argumentativa: </a:t>
            </a:r>
            <a:r>
              <a:rPr lang="es-ES" i="1" dirty="0"/>
              <a:t>qué </a:t>
            </a:r>
            <a:r>
              <a:rPr lang="es-ES" dirty="0"/>
              <a:t>y </a:t>
            </a:r>
            <a:r>
              <a:rPr lang="es-ES" i="1" dirty="0"/>
              <a:t>por qué</a:t>
            </a:r>
          </a:p>
          <a:p>
            <a:pPr lvl="1"/>
            <a:r>
              <a:rPr lang="es-ES" dirty="0"/>
              <a:t>La brevedad no es un problema</a:t>
            </a:r>
          </a:p>
          <a:p>
            <a:pPr lvl="1"/>
            <a:r>
              <a:rPr lang="es-ES" dirty="0"/>
              <a:t>Debe evitar el mero parafraseo</a:t>
            </a:r>
          </a:p>
        </p:txBody>
      </p:sp>
    </p:spTree>
    <p:extLst>
      <p:ext uri="{BB962C8B-B14F-4D97-AF65-F5344CB8AC3E}">
        <p14:creationId xmlns:p14="http://schemas.microsoft.com/office/powerpoint/2010/main" val="503664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12E03-6F6C-1778-B880-AF31CA55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/>
                </a:solidFill>
              </a:rPr>
              <a:t>Pregunta 3ª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9D30D3-AB2D-BA68-0ED8-A6FE5A551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“Se valorará la relación justificada del contenido del texto con la posición filosófica del autor”</a:t>
            </a:r>
          </a:p>
          <a:p>
            <a:pPr lvl="1"/>
            <a:r>
              <a:rPr lang="es-ES" dirty="0"/>
              <a:t>Se valora la comprensión general del autor, a través de la capacidad de establecer una relación entre el texto y la filosofía del autor, y de exponer correctamente esta última.</a:t>
            </a:r>
          </a:p>
          <a:p>
            <a:pPr lvl="1"/>
            <a:r>
              <a:rPr lang="es-ES" dirty="0"/>
              <a:t>No se trata de explicar todo el pensamiento del autor</a:t>
            </a:r>
          </a:p>
          <a:p>
            <a:pPr lvl="1"/>
            <a:r>
              <a:rPr lang="es-ES" dirty="0"/>
              <a:t>Es pertinente aludir a elementos presentes en la pregunta 1ª y 2ª</a:t>
            </a:r>
          </a:p>
        </p:txBody>
      </p:sp>
    </p:spTree>
    <p:extLst>
      <p:ext uri="{BB962C8B-B14F-4D97-AF65-F5344CB8AC3E}">
        <p14:creationId xmlns:p14="http://schemas.microsoft.com/office/powerpoint/2010/main" val="14463078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867</Words>
  <Application>Microsoft Macintosh PowerPoint</Application>
  <PresentationFormat>Panorámica</PresentationFormat>
  <Paragraphs>72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Tema de Office</vt:lpstr>
      <vt:lpstr>Información de coordinación y orientaciones de PEvAU Historia de la filosofía</vt:lpstr>
      <vt:lpstr>Orden del día </vt:lpstr>
      <vt:lpstr>Resultados de las pruebas en 2021/22</vt:lpstr>
      <vt:lpstr>Fechas de las pruebas</vt:lpstr>
      <vt:lpstr>Contenido</vt:lpstr>
      <vt:lpstr>Contenido</vt:lpstr>
      <vt:lpstr>Pregunta 1ª</vt:lpstr>
      <vt:lpstr>Pregunta 2ª</vt:lpstr>
      <vt:lpstr>Pregunta 3ª</vt:lpstr>
      <vt:lpstr>Pregunta 4ª</vt:lpstr>
      <vt:lpstr>Pregunta 5ª</vt:lpstr>
      <vt:lpstr>Recomendaciones generales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Información de coordinación y orientaciones de PEvAU Historia de la filosofía</dc:title>
  <dc:creator>MANUEL SÁNCHEZ RODRÍGUEZ</dc:creator>
  <cp:lastModifiedBy>MANUEL SÁNCHEZ RODRÍGUEZ</cp:lastModifiedBy>
  <cp:revision>4</cp:revision>
  <dcterms:created xsi:type="dcterms:W3CDTF">2022-11-28T10:05:05Z</dcterms:created>
  <dcterms:modified xsi:type="dcterms:W3CDTF">2022-11-29T18:35:28Z</dcterms:modified>
</cp:coreProperties>
</file>