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4" r:id="rId4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538627-9408-4D69-93B0-A7625BA5C7A2}">
  <a:tblStyle styleId="{08538627-9408-4D69-93B0-A7625BA5C7A2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 b="off" i="off"/>
      <a:tcStyle>
        <a:tcBdr/>
        <a:fill>
          <a:solidFill>
            <a:srgbClr val="CBE2F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E2F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E6E9704-EFDC-4259-87AE-EC5CE9BA81C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3907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6253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f313bc25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g9f313bc25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5413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336aca9d4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6336aca9d4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938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f313bc25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9f313bc25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875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2fcb9502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g62fcb9502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9494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2fcb95023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g62fcb9502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0649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4c1114f6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64c1114f6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2599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4efcde0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64efcde0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169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4efcde0a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64efcde0a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249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4efcde0a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64efcde0a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719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4efcde0a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64efcde0a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02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6934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4efcde0a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64efcde0a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058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4efcde0a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64efcde0a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16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4efcde0a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64efcde0a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000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4efcde0a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64efcde0a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532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4efcde0a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64efcde0a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37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65b8f027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a65b8f027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236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4efcde0a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64efcde0a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060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65b8f027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a65b8f027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136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4efcde0a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64efcde0a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6104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4efcde0a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g64efcde0a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855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0659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65b8f027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ga65b8f027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51854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65b8f027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ga65b8f027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98670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4efcde0a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g64efcde0a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6445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65b8f0278_0_1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8" name="Google Shape;288;ga65b8f0278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27275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65b8f0278_0_1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4" name="Google Shape;294;ga65b8f0278_0_1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93481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65b8f0278_0_1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0" name="Google Shape;300;ga65b8f0278_0_1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8273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65b8f0278_0_1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6" name="Google Shape;306;ga65b8f0278_0_1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6134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65b8f0278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a65b8f0278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1222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bb343eaf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bb343eaf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3580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bb343eaf5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bb343eaf5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21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65b8f0278_0_1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65b8f0278_0_1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8146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bb343eaf5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bb343eaf5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849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b343eaf5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bb343eaf5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9343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bb343eaf5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bb343eaf5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79425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bb343eaf5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bb343eaf5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2282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bb343eaf5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bb343eaf5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3945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bb343eaf5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bb343eaf5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6630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4efcde0a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g64efcde0a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7347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bcec6869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bcec6869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9127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6336aca9d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6336aca9d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395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117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4464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f313bc2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g9f313bc2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2578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336aca9d4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6336aca9d4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710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05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3872551" y="-562349"/>
            <a:ext cx="4023300" cy="9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88" name="Google Shape;88;p12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>
            <a:spLocks noGrp="1"/>
          </p:cNvSpPr>
          <p:nvPr>
            <p:ph type="pic" idx="2"/>
          </p:nvPr>
        </p:nvSpPr>
        <p:spPr>
          <a:xfrm>
            <a:off x="0" y="-1"/>
            <a:ext cx="12189000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spcFirstLastPara="1" wrap="square" lIns="457200" tIns="365750" rIns="4570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43" name="Google Shape;43;p5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5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5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50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5000" cy="3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50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5000" cy="3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000" cy="1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00" cy="51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?"/>
              <a:defRPr sz="2000"/>
            </a:lvl2pPr>
            <a:lvl3pPr marL="137160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3pPr>
            <a:lvl4pPr marL="182880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5pPr>
            <a:lvl6pPr marL="274320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6pPr>
            <a:lvl7pPr marL="320040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7pPr>
            <a:lvl8pPr marL="365760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8pPr>
            <a:lvl9pPr marL="411480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?"/>
              <a:defRPr sz="16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0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2E3D5"/>
            </a:gs>
            <a:gs pos="50000">
              <a:srgbClr val="FFFFFF"/>
            </a:gs>
            <a:gs pos="100000">
              <a:srgbClr val="8A977D"/>
            </a:gs>
          </a:gsLst>
          <a:lin ang="251986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ga.ugr.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rviciodealumnos.ugr.es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sK1owArPMqjwFDDY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INFORME DE LA PONENCIA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MATEMÁTICAS APLICADAS A LAS CIENCIAS SOCIALES II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s-ES"/>
              <a:t>DISTRITO UNIVERSITARIO DE GRANADA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s-ES"/>
              <a:t>FEBRERO 2021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1023955" y="429768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CALIFICACIONES OBTENIDAS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comparativa curso anterior</a:t>
            </a:r>
            <a:endParaRPr/>
          </a:p>
        </p:txBody>
      </p:sp>
      <p:graphicFrame>
        <p:nvGraphicFramePr>
          <p:cNvPr id="151" name="Google Shape;151;p22"/>
          <p:cNvGraphicFramePr/>
          <p:nvPr/>
        </p:nvGraphicFramePr>
        <p:xfrm>
          <a:off x="1355338" y="221785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{08538627-9408-4D69-93B0-A7625BA5C7A2}</a:tableStyleId>
              </a:tblPr>
              <a:tblGrid>
                <a:gridCol w="2507925"/>
                <a:gridCol w="1917000"/>
                <a:gridCol w="2151775"/>
                <a:gridCol w="1974525"/>
              </a:tblGrid>
              <a:tr h="1164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2500" b="0">
                          <a:solidFill>
                            <a:schemeClr val="dk1"/>
                          </a:solidFill>
                        </a:rPr>
                        <a:t>EXAMEN TITULAR</a:t>
                      </a:r>
                      <a:endParaRPr sz="25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3000"/>
                        <a:t>Curso 18/19</a:t>
                      </a:r>
                      <a:endParaRPr sz="3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3000"/>
                        <a:t>Curso 19/20</a:t>
                      </a:r>
                      <a:endParaRPr sz="3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000"/>
                        <a:t>Variación</a:t>
                      </a:r>
                      <a:endParaRPr sz="3000"/>
                    </a:p>
                  </a:txBody>
                  <a:tcPr marL="91450" marR="91450" marT="45725" marB="45725" anchor="ctr"/>
                </a:tc>
              </a:tr>
              <a:tr h="634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2500"/>
                        <a:t>Nota Media</a:t>
                      </a:r>
                      <a:endParaRPr sz="25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3000">
                          <a:latin typeface="Arial"/>
                          <a:ea typeface="Arial"/>
                          <a:cs typeface="Arial"/>
                          <a:sym typeface="Arial"/>
                        </a:rPr>
                        <a:t>6,16</a:t>
                      </a:r>
                      <a:endParaRPr sz="3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3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6,27</a:t>
                      </a:r>
                      <a:endParaRPr sz="3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4572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000">
                          <a:latin typeface="Arial"/>
                          <a:ea typeface="Arial"/>
                          <a:cs typeface="Arial"/>
                          <a:sym typeface="Arial"/>
                        </a:rPr>
                        <a:t>+2%</a:t>
                      </a:r>
                      <a:endParaRPr sz="3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</a:tr>
              <a:tr h="169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500"/>
                        <a:t>Porcentaje de aprobados</a:t>
                      </a:r>
                      <a:endParaRPr sz="25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000">
                          <a:latin typeface="Arial"/>
                          <a:ea typeface="Arial"/>
                          <a:cs typeface="Arial"/>
                          <a:sym typeface="Arial"/>
                        </a:rPr>
                        <a:t>77,4%</a:t>
                      </a:r>
                      <a:endParaRPr sz="3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74,4 %</a:t>
                      </a:r>
                      <a:endParaRPr sz="3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4572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000">
                          <a:latin typeface="Arial"/>
                          <a:ea typeface="Arial"/>
                          <a:cs typeface="Arial"/>
                          <a:sym typeface="Arial"/>
                        </a:rPr>
                        <a:t>-4%</a:t>
                      </a:r>
                      <a:endParaRPr sz="3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1024128" y="327191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/>
              <a:t>CALIFICACIONES OBTENIDAS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/>
              <a:t>Comparativa andaluza</a:t>
            </a:r>
            <a:endParaRPr/>
          </a:p>
        </p:txBody>
      </p:sp>
      <p:pic>
        <p:nvPicPr>
          <p:cNvPr id="157" name="Google Shape;157;p23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313" y="1826891"/>
            <a:ext cx="7643625" cy="472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1024128" y="327191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/>
              <a:t>CALIFICACIONES OBTENIDAS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/>
              <a:t>Comparativa andaluza</a:t>
            </a:r>
            <a:endParaRPr/>
          </a:p>
        </p:txBody>
      </p:sp>
      <p:pic>
        <p:nvPicPr>
          <p:cNvPr id="163" name="Google Shape;163;p24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313" y="1826891"/>
            <a:ext cx="7643625" cy="472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EJERCICIOS SELECCIONADOS POR EL ALUMNADO (Examen Titular)</a:t>
            </a:r>
            <a:endParaRPr/>
          </a:p>
        </p:txBody>
      </p:sp>
      <p:pic>
        <p:nvPicPr>
          <p:cNvPr id="169" name="Google Shape;169;p25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400" y="1000153"/>
            <a:ext cx="8890126" cy="53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1024125" y="205650"/>
            <a:ext cx="107106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sz="3600"/>
              <a:t>NOTA MEDIA POR EJERCICIO </a:t>
            </a:r>
            <a:endParaRPr sz="360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sz="3600"/>
              <a:t>(Examen Titular)</a:t>
            </a:r>
            <a:endParaRPr sz="3600"/>
          </a:p>
        </p:txBody>
      </p:sp>
      <p:pic>
        <p:nvPicPr>
          <p:cNvPr id="175" name="Google Shape;175;p26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375" y="1705350"/>
            <a:ext cx="8201950" cy="492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1024125" y="205050"/>
            <a:ext cx="107106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sz="5300"/>
              <a:t>Nº de bloques de ejercicios seleccionados por alumno</a:t>
            </a:r>
            <a:endParaRPr sz="5300"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8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OPCIÓN A</a:t>
            </a:r>
            <a:endParaRPr sz="18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18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82" name="Google Shape;182;p27"/>
          <p:cNvGraphicFramePr/>
          <p:nvPr/>
        </p:nvGraphicFramePr>
        <p:xfrm>
          <a:off x="2050425" y="187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{AE6E9704-EFDC-4259-87AE-EC5CE9BA81C9}</a:tableStyleId>
              </a:tblPr>
              <a:tblGrid>
                <a:gridCol w="2998300"/>
                <a:gridCol w="2933125"/>
                <a:gridCol w="2542075"/>
              </a:tblGrid>
              <a:tr h="1524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Nº de bloques de ejercicios seleccionados por cada alumno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Porcentaje del alumnado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Nota media de los exámenes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648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1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1,3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1,66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</a:tr>
              <a:tr h="648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2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7,1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3,02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</a:tr>
              <a:tr h="648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3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83,2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6,58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</a:tr>
              <a:tr h="648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4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8,4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6,62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Ejercicio 1 (Álgebra)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3000"/>
              <a:t>Media 1,33. Realizado por el 40,2% del alumnado</a:t>
            </a:r>
            <a:endParaRPr sz="3000"/>
          </a:p>
        </p:txBody>
      </p:sp>
      <p:pic>
        <p:nvPicPr>
          <p:cNvPr id="188" name="Google Shape;1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475" y="2847024"/>
            <a:ext cx="11077048" cy="27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Ejercicio 2 (Álgebra)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/>
              <a:t>Media 1,66. Realizado por el 64,9% del alumnado</a:t>
            </a:r>
            <a:endParaRPr/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50" y="2084926"/>
            <a:ext cx="11250452" cy="421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Ejercicio 3 (Análisis)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/>
              <a:t>Media 1,22. Realizado por el 32,7% del alumnado</a:t>
            </a:r>
            <a:endParaRPr/>
          </a:p>
        </p:txBody>
      </p:sp>
      <p:pic>
        <p:nvPicPr>
          <p:cNvPr id="200" name="Google Shape;2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75" y="2278625"/>
            <a:ext cx="11697526" cy="25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Ejercicio 4 (Análisis)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/>
              <a:t>Media 1,16. Realizado por el 16,6% del alumnado</a:t>
            </a:r>
            <a:endParaRPr/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38" y="2292225"/>
            <a:ext cx="11625124" cy="24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PONENTES</a:t>
            </a:r>
            <a:endParaRPr/>
          </a:p>
        </p:txBody>
      </p:sp>
      <p:graphicFrame>
        <p:nvGraphicFramePr>
          <p:cNvPr id="100" name="Google Shape;100;p14"/>
          <p:cNvGraphicFramePr/>
          <p:nvPr/>
        </p:nvGraphicFramePr>
        <p:xfrm>
          <a:off x="1023938" y="22860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{08538627-9408-4D69-93B0-A7625BA5C7A2}</a:tableStyleId>
              </a:tblPr>
              <a:tblGrid>
                <a:gridCol w="4860125"/>
                <a:gridCol w="4860125"/>
              </a:tblGrid>
              <a:tr h="117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strike="noStrike" cap="none"/>
                        <a:t>Domingo Gámez Domingo</a:t>
                      </a:r>
                      <a:endParaRPr sz="2000" u="none" strike="noStrike" cap="none"/>
                    </a:p>
                  </a:txBody>
                  <a:tcPr marL="92450" marR="92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u="none" strike="noStrike" cap="none"/>
                        <a:t>Santiago Morales Domingo</a:t>
                      </a:r>
                      <a:endParaRPr sz="2000" u="none" strike="noStrike" cap="none"/>
                    </a:p>
                  </a:txBody>
                  <a:tcPr marL="92450" marR="92450" marT="45725" marB="45725" anchor="ctr"/>
                </a:tc>
              </a:tr>
              <a:tr h="117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2200" b="1" u="none" strike="noStrike" cap="none"/>
                        <a:t>domingo@ugr.es</a:t>
                      </a:r>
                      <a:endParaRPr sz="2200" b="1" u="none" strike="noStrike" cap="none"/>
                    </a:p>
                  </a:txBody>
                  <a:tcPr marL="92450" marR="92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2200" b="1" u="none" strike="noStrike" cap="none"/>
                        <a:t>smorales@ieszaidin</a:t>
                      </a:r>
                      <a:r>
                        <a:rPr lang="es-ES" sz="2200" b="1"/>
                        <a:t>vergeles.org</a:t>
                      </a:r>
                      <a:endParaRPr sz="2200" b="1" u="none" strike="noStrike" cap="none"/>
                    </a:p>
                  </a:txBody>
                  <a:tcPr marL="92450" marR="92450" marT="45725" marB="45725" anchor="ctr"/>
                </a:tc>
              </a:tr>
              <a:tr h="117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2200" b="1" u="none" strike="noStrike" cap="none"/>
                        <a:t>Universidad de Granada</a:t>
                      </a:r>
                      <a:endParaRPr sz="2200" b="1" u="none" strike="noStrike" cap="none"/>
                    </a:p>
                  </a:txBody>
                  <a:tcPr marL="92450" marR="92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2200" b="1" u="none" strike="noStrike" cap="none"/>
                        <a:t>Consejería de Educación</a:t>
                      </a:r>
                      <a:endParaRPr sz="2200" b="1" u="none" strike="noStrike" cap="none"/>
                    </a:p>
                  </a:txBody>
                  <a:tcPr marL="92450" marR="92450" marT="45725" marB="457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Ejercicio 5 (Probabilidad)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/>
              <a:t>Media 1,52. Realizado por el 76,7% del alumnado</a:t>
            </a:r>
            <a:endParaRPr/>
          </a:p>
        </p:txBody>
      </p:sp>
      <p:pic>
        <p:nvPicPr>
          <p:cNvPr id="212" name="Google Shape;2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450" y="2337900"/>
            <a:ext cx="11608827" cy="35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1024128" y="324591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Ejercicio 6 (Probabilidad)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/>
              <a:t>Media 1,81. Realizado por el </a:t>
            </a:r>
            <a:r>
              <a:rPr lang="es-ES" sz="3000">
                <a:solidFill>
                  <a:srgbClr val="000000"/>
                </a:solidFill>
              </a:rPr>
              <a:t>78,0%</a:t>
            </a:r>
            <a:r>
              <a:rPr lang="es-ES" sz="3000"/>
              <a:t> del alumnado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>
                <a:solidFill>
                  <a:srgbClr val="6AA84F"/>
                </a:solidFill>
              </a:rPr>
              <a:t>Ejercicio más elegido por el alumnado</a:t>
            </a:r>
            <a:endParaRPr sz="3000">
              <a:solidFill>
                <a:srgbClr val="6AA84F"/>
              </a:solidFill>
            </a:endParaRPr>
          </a:p>
        </p:txBody>
      </p:sp>
      <p:pic>
        <p:nvPicPr>
          <p:cNvPr id="218" name="Google Shape;21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600" y="2289425"/>
            <a:ext cx="11494799" cy="391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Ejercicio 7 (Estadística)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/>
              <a:t>Media 2.04. Realizado por el 69,0% del alumnado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>
                <a:solidFill>
                  <a:srgbClr val="6AA84F"/>
                </a:solidFill>
              </a:rPr>
              <a:t>Ejercicio mejor calificado</a:t>
            </a:r>
            <a:endParaRPr sz="3000">
              <a:solidFill>
                <a:srgbClr val="6AA84F"/>
              </a:solidFill>
            </a:endParaRP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050" y="2416301"/>
            <a:ext cx="11331901" cy="29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Ejercicio 8 (Estadística)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/>
              <a:t>Media 1,01. Realizado por el 7,3% del alumnado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>
                <a:solidFill>
                  <a:srgbClr val="FF0000"/>
                </a:solidFill>
              </a:rPr>
              <a:t>Ejercicio menos elegido por el alumnado y peor calificado</a:t>
            </a:r>
            <a:endParaRPr sz="3000">
              <a:solidFill>
                <a:srgbClr val="FF0000"/>
              </a:solidFill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75" y="2393125"/>
            <a:ext cx="11397048" cy="400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1024128" y="614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Distribución de las calificaciones</a:t>
            </a:r>
            <a:endParaRPr/>
          </a:p>
        </p:txBody>
      </p:sp>
      <p:pic>
        <p:nvPicPr>
          <p:cNvPr id="236" name="Google Shape;236;p36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275" y="1409116"/>
            <a:ext cx="8073450" cy="4992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>
            <a:spLocks noGrp="1"/>
          </p:cNvSpPr>
          <p:nvPr>
            <p:ph type="title"/>
          </p:nvPr>
        </p:nvSpPr>
        <p:spPr>
          <a:xfrm>
            <a:off x="1024128" y="614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Distribución de las calificaciones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3300"/>
              <a:t>Comparativa con el curso anterior</a:t>
            </a:r>
            <a:endParaRPr sz="3300"/>
          </a:p>
        </p:txBody>
      </p:sp>
      <p:pic>
        <p:nvPicPr>
          <p:cNvPr id="242" name="Google Shape;242;p37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663" y="1212141"/>
            <a:ext cx="9354915" cy="4992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FASE DE RECLAMACIONES (julio)</a:t>
            </a:r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Char char="❏"/>
            </a:pPr>
            <a:r>
              <a:rPr lang="es-ES" sz="3600"/>
              <a:t>Se solicitaron 105 reclamaciones (4,0%)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  <a:p>
            <a:pPr marL="45720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Char char="❏"/>
            </a:pPr>
            <a:r>
              <a:rPr lang="es-ES" sz="3600"/>
              <a:t>9 de las reclamaciones presentaban errores materiales</a:t>
            </a:r>
            <a:endParaRPr sz="3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FASE DE RECLAMACIONES (julio)</a:t>
            </a:r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Char char="❏"/>
            </a:pPr>
            <a:r>
              <a:rPr lang="es-ES" sz="3600"/>
              <a:t>Se solicitaron 105 reclamaciones (4,0%)</a:t>
            </a:r>
            <a:endParaRPr sz="3600"/>
          </a:p>
          <a:p>
            <a:pPr marL="4572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rgbClr val="0000FF"/>
                </a:solidFill>
              </a:rPr>
              <a:t>El curso 18/19 fue un 3,92%</a:t>
            </a:r>
            <a:endParaRPr sz="36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  <a:p>
            <a:pPr marL="45720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Char char="❏"/>
            </a:pPr>
            <a:r>
              <a:rPr lang="es-ES" sz="3600"/>
              <a:t>9 de las reclamaciones presentaban errores materiales</a:t>
            </a:r>
            <a:endParaRPr sz="3600"/>
          </a:p>
          <a:p>
            <a:pPr marL="4572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ESTADÍSTICA</a:t>
            </a:r>
            <a:br>
              <a:rPr lang="es-ES"/>
            </a:br>
            <a:r>
              <a:rPr lang="es-ES"/>
              <a:t> CONVOCATORIA </a:t>
            </a:r>
            <a:endParaRPr/>
          </a:p>
        </p:txBody>
      </p:sp>
      <p:pic>
        <p:nvPicPr>
          <p:cNvPr id="260" name="Google Shape;260;p4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581" b="21581"/>
          <a:stretch/>
        </p:blipFill>
        <p:spPr>
          <a:xfrm>
            <a:off x="0" y="-1"/>
            <a:ext cx="12189001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pic>
      <p:sp>
        <p:nvSpPr>
          <p:cNvPr id="261" name="Google Shape;261;p40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3600" b="1"/>
              <a:t>SEPTIEMBRE</a:t>
            </a:r>
            <a:endParaRPr sz="36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4800" b="1"/>
              <a:t>2020</a:t>
            </a:r>
            <a:endParaRPr sz="48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>
            <a:spLocks noGrp="1"/>
          </p:cNvSpPr>
          <p:nvPr>
            <p:ph type="title"/>
          </p:nvPr>
        </p:nvSpPr>
        <p:spPr>
          <a:xfrm>
            <a:off x="1023953" y="557341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ALUMNOS PRESENTADOS</a:t>
            </a:r>
            <a:endParaRPr/>
          </a:p>
        </p:txBody>
      </p:sp>
      <p:graphicFrame>
        <p:nvGraphicFramePr>
          <p:cNvPr id="267" name="Google Shape;267;p41"/>
          <p:cNvGraphicFramePr/>
          <p:nvPr/>
        </p:nvGraphicFramePr>
        <p:xfrm>
          <a:off x="1660313" y="23218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{08538627-9408-4D69-93B0-A7625BA5C7A2}</a:tableStyleId>
              </a:tblPr>
              <a:tblGrid>
                <a:gridCol w="4435675"/>
                <a:gridCol w="3289700"/>
              </a:tblGrid>
              <a:tr h="77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/>
                        <a:t>SEPTIEMBRE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/>
                        <a:t>Nº DE EXÁMENES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</a:tr>
              <a:tr h="722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strike="noStrike" cap="none"/>
                        <a:t>EXAMEN TITULAR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/>
                        <a:t>305</a:t>
                      </a:r>
                      <a:endParaRPr sz="2400" b="1" u="none" strike="noStrike" cap="none"/>
                    </a:p>
                  </a:txBody>
                  <a:tcPr marL="91450" marR="91450" marT="45725" marB="45725" anchor="ctr"/>
                </a:tc>
              </a:tr>
              <a:tr h="71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strike="noStrike" cap="none"/>
                        <a:t>EXAMEN COLISIONES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0</a:t>
                      </a:r>
                      <a:endParaRPr sz="2400" b="1" u="none" strike="noStrike" cap="none"/>
                    </a:p>
                  </a:txBody>
                  <a:tcPr marL="91450" marR="91450" marT="45725" marB="45725" anchor="ctr"/>
                </a:tc>
              </a:tr>
              <a:tr h="77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strike="noStrike" cap="none"/>
                        <a:t>EXAMEN INCIDENCIAS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0</a:t>
                      </a:r>
                      <a:endParaRPr sz="2400" b="1" u="none" strike="noStrike" cap="none"/>
                    </a:p>
                  </a:txBody>
                  <a:tcPr marL="91450" marR="91450" marT="45725" marB="45725" anchor="ctr"/>
                </a:tc>
              </a:tr>
              <a:tr h="77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ES" sz="3000" u="none" strike="noStrike" cap="none"/>
                        <a:t>TOTAL</a:t>
                      </a:r>
                      <a:endParaRPr sz="3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ES" sz="3000" b="1"/>
                        <a:t>305</a:t>
                      </a:r>
                      <a:endParaRPr sz="3000" b="1" u="none" strike="noStrike" cap="none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DIRECCIONES DE INTERÉS</a:t>
            </a: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es-ES"/>
              <a:t> 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es-ES"/>
              <a:t> 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es-ES"/>
              <a:t> 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es-ES"/>
              <a:t>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graphicFrame>
        <p:nvGraphicFramePr>
          <p:cNvPr id="107" name="Google Shape;107;p15"/>
          <p:cNvGraphicFramePr/>
          <p:nvPr/>
        </p:nvGraphicFramePr>
        <p:xfrm>
          <a:off x="2142837" y="21890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{08538627-9408-4D69-93B0-A7625BA5C7A2}</a:tableStyleId>
              </a:tblPr>
              <a:tblGrid>
                <a:gridCol w="8128000"/>
              </a:tblGrid>
              <a:tr h="103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lt1"/>
                          </a:solidFill>
                        </a:rPr>
                        <a:t>ENLACES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</a:tr>
              <a:tr h="128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/>
                        <a:t>DISTRITO ÚNICO ANDALUZ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>
                          <a:solidFill>
                            <a:srgbClr val="38761D"/>
                          </a:solidFill>
                        </a:rPr>
                        <a:t>www.juntadeandalucia.es/economiaconocimientoempresasyuniversidad/sguit/</a:t>
                      </a:r>
                      <a:endParaRPr sz="1800" u="none" strike="noStrike" cap="none">
                        <a:solidFill>
                          <a:srgbClr val="38761D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  <a:tr h="89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/>
                        <a:t>COORDINACIÓN GENERAL DE ACCESO-UGR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sng" strike="noStrike" cap="none">
                          <a:solidFill>
                            <a:schemeClr val="hlink"/>
                          </a:solidFill>
                          <a:hlinkClick r:id="rId3"/>
                        </a:rPr>
                        <a:t>coga.ugr.es</a:t>
                      </a:r>
                      <a:r>
                        <a:rPr lang="es-ES" sz="18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</a:tr>
              <a:tr h="89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/>
                        <a:t>SERVICIO DE ALUMNOS-UGR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sng" strike="noStrike" cap="none">
                          <a:solidFill>
                            <a:schemeClr val="hlink"/>
                          </a:solidFill>
                          <a:hlinkClick r:id="rId4"/>
                        </a:rPr>
                        <a:t>serviciodealumnos.ugr.es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>
            <a:spLocks noGrp="1"/>
          </p:cNvSpPr>
          <p:nvPr>
            <p:ph type="title"/>
          </p:nvPr>
        </p:nvSpPr>
        <p:spPr>
          <a:xfrm>
            <a:off x="1023953" y="557341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ALUMNOS PRESENTADOS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comparativa curso anterior</a:t>
            </a:r>
            <a:endParaRPr/>
          </a:p>
        </p:txBody>
      </p:sp>
      <p:graphicFrame>
        <p:nvGraphicFramePr>
          <p:cNvPr id="273" name="Google Shape;273;p42"/>
          <p:cNvGraphicFramePr/>
          <p:nvPr/>
        </p:nvGraphicFramePr>
        <p:xfrm>
          <a:off x="2852176" y="259937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{08538627-9408-4D69-93B0-A7625BA5C7A2}</a:tableStyleId>
              </a:tblPr>
              <a:tblGrid>
                <a:gridCol w="2021175"/>
                <a:gridCol w="2021175"/>
                <a:gridCol w="2021175"/>
              </a:tblGrid>
              <a:tr h="94535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>
                          <a:solidFill>
                            <a:schemeClr val="lt1"/>
                          </a:solidFill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Nº DE EXÁMENES (</a:t>
                      </a:r>
                      <a:r>
                        <a:rPr lang="es-ES" sz="2200"/>
                        <a:t>septiembre)</a:t>
                      </a:r>
                      <a:endParaRPr sz="2200" b="1">
                        <a:solidFill>
                          <a:schemeClr val="lt1"/>
                        </a:solidFill>
                        <a:latin typeface="Tw Cen MT"/>
                        <a:ea typeface="Tw Cen MT"/>
                        <a:cs typeface="Tw Cen MT"/>
                        <a:sym typeface="Tw Cen MT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45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2200" b="1"/>
                        <a:t>Curso 18/19</a:t>
                      </a:r>
                      <a:endParaRPr sz="22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Curso 19/20</a:t>
                      </a:r>
                      <a:endParaRPr sz="2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Variación</a:t>
                      </a:r>
                      <a:endParaRPr sz="2200" b="1"/>
                    </a:p>
                  </a:txBody>
                  <a:tcPr marL="91450" marR="91450" marT="45725" marB="45725" anchor="ctr"/>
                </a:tc>
              </a:tr>
              <a:tr h="87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3000"/>
                        <a:t>354</a:t>
                      </a:r>
                      <a:endParaRPr sz="3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000"/>
                        <a:t>305</a:t>
                      </a:r>
                      <a:endParaRPr sz="3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3000"/>
                        <a:t>-13,9%</a:t>
                      </a:r>
                      <a:endParaRPr sz="3000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title"/>
          </p:nvPr>
        </p:nvSpPr>
        <p:spPr>
          <a:xfrm>
            <a:off x="1023953" y="557341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ALUMNOS PRESENTADOS EN AMBAS CONVOCATORIAS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endParaRPr/>
          </a:p>
        </p:txBody>
      </p:sp>
      <p:graphicFrame>
        <p:nvGraphicFramePr>
          <p:cNvPr id="279" name="Google Shape;279;p43"/>
          <p:cNvGraphicFramePr/>
          <p:nvPr/>
        </p:nvGraphicFramePr>
        <p:xfrm>
          <a:off x="2852176" y="259937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{08538627-9408-4D69-93B0-A7625BA5C7A2}</a:tableStyleId>
              </a:tblPr>
              <a:tblGrid>
                <a:gridCol w="2021175"/>
                <a:gridCol w="2021175"/>
                <a:gridCol w="2021175"/>
              </a:tblGrid>
              <a:tr h="94535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>
                          <a:solidFill>
                            <a:schemeClr val="lt1"/>
                          </a:solidFill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Nº DE EXÁMENES (junio + </a:t>
                      </a:r>
                      <a:r>
                        <a:rPr lang="es-ES" sz="2200"/>
                        <a:t>septiembre)</a:t>
                      </a:r>
                      <a:endParaRPr sz="2200" b="1">
                        <a:solidFill>
                          <a:schemeClr val="lt1"/>
                        </a:solidFill>
                        <a:latin typeface="Tw Cen MT"/>
                        <a:ea typeface="Tw Cen MT"/>
                        <a:cs typeface="Tw Cen MT"/>
                        <a:sym typeface="Tw Cen MT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45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2200" b="1"/>
                        <a:t>Curso 18/19</a:t>
                      </a:r>
                      <a:endParaRPr sz="22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Curso 19/20</a:t>
                      </a:r>
                      <a:endParaRPr sz="2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Variación</a:t>
                      </a:r>
                      <a:endParaRPr sz="2200" b="1"/>
                    </a:p>
                  </a:txBody>
                  <a:tcPr marL="91450" marR="91450" marT="45725" marB="45725" anchor="ctr"/>
                </a:tc>
              </a:tr>
              <a:tr h="87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3000"/>
                        <a:t>2396</a:t>
                      </a:r>
                      <a:endParaRPr sz="3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000"/>
                        <a:t>2920</a:t>
                      </a:r>
                      <a:endParaRPr sz="3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3000"/>
                        <a:t>+21,9%</a:t>
                      </a:r>
                      <a:endParaRPr sz="3000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>
            <a:spLocks noGrp="1"/>
          </p:cNvSpPr>
          <p:nvPr>
            <p:ph type="title"/>
          </p:nvPr>
        </p:nvSpPr>
        <p:spPr>
          <a:xfrm>
            <a:off x="1023955" y="429768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CALIFICACIONES OBTENIDAS</a:t>
            </a:r>
            <a:endParaRPr/>
          </a:p>
        </p:txBody>
      </p:sp>
      <p:graphicFrame>
        <p:nvGraphicFramePr>
          <p:cNvPr id="285" name="Google Shape;285;p44"/>
          <p:cNvGraphicFramePr/>
          <p:nvPr/>
        </p:nvGraphicFramePr>
        <p:xfrm>
          <a:off x="1610488" y="221785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{08538627-9408-4D69-93B0-A7625BA5C7A2}</a:tableStyleId>
              </a:tblPr>
              <a:tblGrid>
                <a:gridCol w="3253025"/>
                <a:gridCol w="1752425"/>
                <a:gridCol w="25027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/>
                        <a:t>NOTA MEDIA EXAMEN </a:t>
                      </a:r>
                      <a:r>
                        <a:rPr lang="es-ES" sz="1800"/>
                        <a:t>TITULAR</a:t>
                      </a:r>
                      <a:r>
                        <a:rPr lang="es-ES" sz="1800" u="none" strike="noStrike" cap="none"/>
                        <a:t>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/>
                        <a:t>PORCENTAJE DE APROBADOS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/>
                        <a:t>EXAMEN TITULAR JUNIO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6,</a:t>
                      </a:r>
                      <a:r>
                        <a:rPr lang="es-E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lang="es-E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lang="es-E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,36 %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/>
                        <a:t>EXAMEN TITULAR SEPTIEMBRE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ES" sz="3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5,00</a:t>
                      </a:r>
                      <a:endParaRPr sz="3000" b="1" u="none" strike="noStrike" cap="none"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ES" sz="3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55,74</a:t>
                      </a:r>
                      <a:r>
                        <a:rPr lang="es-ES" sz="3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%</a:t>
                      </a:r>
                      <a:endParaRPr sz="3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>
            <a:spLocks noGrp="1"/>
          </p:cNvSpPr>
          <p:nvPr>
            <p:ph type="title"/>
          </p:nvPr>
        </p:nvSpPr>
        <p:spPr>
          <a:xfrm>
            <a:off x="1023955" y="429768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CALIFICACIONES OBTENIDAS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comparativa curso anterior</a:t>
            </a:r>
            <a:endParaRPr/>
          </a:p>
        </p:txBody>
      </p:sp>
      <p:graphicFrame>
        <p:nvGraphicFramePr>
          <p:cNvPr id="291" name="Google Shape;291;p45"/>
          <p:cNvGraphicFramePr/>
          <p:nvPr/>
        </p:nvGraphicFramePr>
        <p:xfrm>
          <a:off x="1431500" y="223578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{08538627-9408-4D69-93B0-A7625BA5C7A2}</a:tableStyleId>
              </a:tblPr>
              <a:tblGrid>
                <a:gridCol w="3160350"/>
                <a:gridCol w="1731625"/>
                <a:gridCol w="1657275"/>
                <a:gridCol w="1657275"/>
              </a:tblGrid>
              <a:tr h="3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/>
                        <a:t>NOTA MEDIA EXAMEN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/>
                        <a:t>Curso 18/19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/>
                        <a:t>Curso 19/20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Variación</a:t>
                      </a:r>
                      <a:endParaRPr sz="1800"/>
                    </a:p>
                  </a:txBody>
                  <a:tcPr marL="91450" marR="91450" marT="45725" marB="45725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/>
                        <a:t>NOTA MEDIA</a:t>
                      </a:r>
                      <a:endParaRPr sz="1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u="none" strike="noStrike" cap="none"/>
                        <a:t>JUNIO </a:t>
                      </a:r>
                      <a:endParaRPr sz="16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6,16</a:t>
                      </a:r>
                      <a:endParaRPr sz="2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/>
                        <a:t>6,27</a:t>
                      </a:r>
                      <a:endParaRPr sz="2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/>
                        <a:t>+2%</a:t>
                      </a:r>
                      <a:endParaRPr sz="2200"/>
                    </a:p>
                  </a:txBody>
                  <a:tcPr marL="91450" marR="91450" marT="45725" marB="45725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b="1"/>
                        <a:t>NOTA MEDIA</a:t>
                      </a:r>
                      <a:endParaRPr sz="16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600" b="1"/>
                        <a:t>SEPTIEMBRE</a:t>
                      </a:r>
                      <a:endParaRPr sz="16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ES" sz="3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4,52</a:t>
                      </a:r>
                      <a:endParaRPr sz="3000" b="1" u="none" strike="noStrike" cap="none"/>
                    </a:p>
                  </a:txBody>
                  <a:tcPr marL="6350" marR="6350" marT="6350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000" b="1"/>
                        <a:t>5,00</a:t>
                      </a:r>
                      <a:endParaRPr sz="3000" b="1"/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000" b="1"/>
                        <a:t>+10,6</a:t>
                      </a:r>
                      <a:endParaRPr sz="3000" b="1"/>
                    </a:p>
                  </a:txBody>
                  <a:tcPr marL="6350" marR="6350" marT="6350" marB="0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/>
                        <a:t>PORCENTAJE DE APROBADOS</a:t>
                      </a:r>
                      <a:endParaRPr sz="1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/>
                        <a:t>JUNIO</a:t>
                      </a:r>
                      <a:endParaRPr sz="1600"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77,30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74,36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-4%</a:t>
                      </a: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/>
                        <a:t>PORCENTAJE DE APROBADOS</a:t>
                      </a:r>
                      <a:endParaRPr sz="16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/>
                        <a:t>SEPTIEMBRE</a:t>
                      </a:r>
                      <a:endParaRPr sz="1600" b="1"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ES" sz="3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49,2</a:t>
                      </a:r>
                      <a:r>
                        <a:rPr lang="es-ES" sz="3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3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55,74</a:t>
                      </a:r>
                      <a:endParaRPr sz="30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+13,3</a:t>
                      </a:r>
                      <a:endParaRPr sz="3000" b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EJERCICIOS SELECCIONADOS POR EL ALUMNADO (Examen Titular)</a:t>
            </a:r>
            <a:endParaRPr/>
          </a:p>
        </p:txBody>
      </p:sp>
      <p:pic>
        <p:nvPicPr>
          <p:cNvPr id="297" name="Google Shape;297;p46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450" y="928500"/>
            <a:ext cx="8800601" cy="52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>
            <a:spLocks noGrp="1"/>
          </p:cNvSpPr>
          <p:nvPr>
            <p:ph type="title"/>
          </p:nvPr>
        </p:nvSpPr>
        <p:spPr>
          <a:xfrm>
            <a:off x="1024125" y="205650"/>
            <a:ext cx="107106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sz="3600"/>
              <a:t>NOTA MEDIA POR EJERCICIO </a:t>
            </a:r>
            <a:endParaRPr sz="360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sz="3600"/>
              <a:t>(Examen Titular)</a:t>
            </a:r>
            <a:endParaRPr sz="3600"/>
          </a:p>
        </p:txBody>
      </p:sp>
      <p:pic>
        <p:nvPicPr>
          <p:cNvPr id="303" name="Google Shape;303;p47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350" y="1240100"/>
            <a:ext cx="8335049" cy="500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 txBox="1">
            <a:spLocks noGrp="1"/>
          </p:cNvSpPr>
          <p:nvPr>
            <p:ph type="title"/>
          </p:nvPr>
        </p:nvSpPr>
        <p:spPr>
          <a:xfrm>
            <a:off x="1024125" y="205050"/>
            <a:ext cx="107106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sz="5300"/>
              <a:t>Nº de bloques de ejercicios seleccionados por alumno</a:t>
            </a:r>
            <a:endParaRPr sz="5300"/>
          </a:p>
        </p:txBody>
      </p:sp>
      <p:sp>
        <p:nvSpPr>
          <p:cNvPr id="309" name="Google Shape;309;p48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8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OPCIÓN A</a:t>
            </a:r>
            <a:endParaRPr sz="18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1800" b="1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10" name="Google Shape;310;p48"/>
          <p:cNvGraphicFramePr/>
          <p:nvPr/>
        </p:nvGraphicFramePr>
        <p:xfrm>
          <a:off x="2050425" y="187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{AE6E9704-EFDC-4259-87AE-EC5CE9BA81C9}</a:tableStyleId>
              </a:tblPr>
              <a:tblGrid>
                <a:gridCol w="2998300"/>
                <a:gridCol w="2933125"/>
                <a:gridCol w="2542075"/>
              </a:tblGrid>
              <a:tr h="1524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Nº de bloques de ejercicios seleccionados por cada alumno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Porcentaje del alumnado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Nota media de los exámenes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648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1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3,6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1,33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</a:tr>
              <a:tr h="648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2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15,1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2,83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</a:tr>
              <a:tr h="648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3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68,2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5,61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</a:tr>
              <a:tr h="648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4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13,1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5,30</a:t>
                      </a:r>
                      <a:endParaRPr sz="2200" b="1"/>
                    </a:p>
                  </a:txBody>
                  <a:tcPr marL="28575" marR="28575" marT="91425" marB="91425" anchor="ctr">
                    <a:lnL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9"/>
          <p:cNvSpPr txBox="1">
            <a:spLocks noGrp="1"/>
          </p:cNvSpPr>
          <p:nvPr>
            <p:ph type="title"/>
          </p:nvPr>
        </p:nvSpPr>
        <p:spPr>
          <a:xfrm>
            <a:off x="1024128" y="614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Distribución de las calificaciones</a:t>
            </a:r>
            <a:endParaRPr/>
          </a:p>
        </p:txBody>
      </p:sp>
      <p:pic>
        <p:nvPicPr>
          <p:cNvPr id="316" name="Google Shape;316;p49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750" y="1232300"/>
            <a:ext cx="8764800" cy="54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Ejercicio 1 (Álgebra)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3000"/>
              <a:t>Media 1,58. Realizado por el 38,7% del alumnado</a:t>
            </a:r>
            <a:endParaRPr sz="3000"/>
          </a:p>
        </p:txBody>
      </p:sp>
      <p:pic>
        <p:nvPicPr>
          <p:cNvPr id="322" name="Google Shape;32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75" y="2253591"/>
            <a:ext cx="10001250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Ejercicio 2 (Álgebra)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/>
              <a:t>Media 1,44. Realizado por el 66,9% del alumnado</a:t>
            </a:r>
            <a:endParaRPr/>
          </a:p>
        </p:txBody>
      </p:sp>
      <p:pic>
        <p:nvPicPr>
          <p:cNvPr id="328" name="Google Shape;32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363" y="2840041"/>
            <a:ext cx="991552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1042027" y="1247768"/>
            <a:ext cx="4222200" cy="4553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200"/>
              <a:t>CONTROL DE ASISTENCIA </a:t>
            </a: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200"/>
              <a:t>DE LA REUNIÓN</a:t>
            </a: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200"/>
              <a:t>Y SOLICITUD DE JUSTIFICANTE DE ASISTENCIA</a:t>
            </a:r>
            <a:endParaRPr sz="4200"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1361675" y="145475"/>
            <a:ext cx="9647700" cy="811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3400" b="1" u="sng">
                <a:solidFill>
                  <a:schemeClr val="hlink"/>
                </a:solidFill>
                <a:hlinkClick r:id="rId3"/>
              </a:rPr>
              <a:t>https://forms.gle/sK1owArPMqjwFDDYA</a:t>
            </a:r>
            <a:endParaRPr sz="34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400"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400" b="1"/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9502" y="1200525"/>
            <a:ext cx="46482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Ejercicio 3 (Análisis)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/>
              <a:t>Media 0,71. Realizado por el 20,3% del alumnado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>
                <a:solidFill>
                  <a:srgbClr val="FF0000"/>
                </a:solidFill>
              </a:rPr>
              <a:t>Ejercicio peor calificado</a:t>
            </a:r>
            <a:endParaRPr sz="3000"/>
          </a:p>
        </p:txBody>
      </p:sp>
      <p:pic>
        <p:nvPicPr>
          <p:cNvPr id="334" name="Google Shape;33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288" y="2823741"/>
            <a:ext cx="9877425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Ejercicio 4 (Análisis)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/>
              <a:t>Media 0,90. Realizado por el 32,8% del alumnado</a:t>
            </a:r>
            <a:endParaRPr/>
          </a:p>
        </p:txBody>
      </p:sp>
      <p:pic>
        <p:nvPicPr>
          <p:cNvPr id="340" name="Google Shape;34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213" y="2383916"/>
            <a:ext cx="9553575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Ejercicio 5 (Probabilidad)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/>
              <a:t>Media 0,87. Realizado por el 41,0% del alumnado</a:t>
            </a:r>
            <a:endParaRPr/>
          </a:p>
        </p:txBody>
      </p:sp>
      <p:pic>
        <p:nvPicPr>
          <p:cNvPr id="346" name="Google Shape;34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950" y="3312441"/>
            <a:ext cx="994410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5"/>
          <p:cNvSpPr txBox="1">
            <a:spLocks noGrp="1"/>
          </p:cNvSpPr>
          <p:nvPr>
            <p:ph type="title"/>
          </p:nvPr>
        </p:nvSpPr>
        <p:spPr>
          <a:xfrm>
            <a:off x="1024128" y="324591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Ejercicio 6 (Probabilidad)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/>
              <a:t>Media 1,62. Realizado por el </a:t>
            </a:r>
            <a:r>
              <a:rPr lang="es-ES" sz="3000">
                <a:solidFill>
                  <a:srgbClr val="000000"/>
                </a:solidFill>
              </a:rPr>
              <a:t>79,3%</a:t>
            </a:r>
            <a:r>
              <a:rPr lang="es-ES" sz="3000"/>
              <a:t> del alumnado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>
                <a:solidFill>
                  <a:srgbClr val="6AA84F"/>
                </a:solidFill>
              </a:rPr>
              <a:t>Ejercicio más elegido por el alumnado</a:t>
            </a:r>
            <a:endParaRPr sz="3000">
              <a:solidFill>
                <a:srgbClr val="6AA84F"/>
              </a:solidFill>
            </a:endParaRPr>
          </a:p>
        </p:txBody>
      </p:sp>
      <p:pic>
        <p:nvPicPr>
          <p:cNvPr id="352" name="Google Shape;35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763" y="2807466"/>
            <a:ext cx="9896475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Ejercicio 7 (Estadística)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/>
              <a:t>Media 1,14. Realizado por el 19,3% del alumnado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>
                <a:solidFill>
                  <a:srgbClr val="FF0000"/>
                </a:solidFill>
              </a:rPr>
              <a:t>Ejercicio menos elegido por el alumnado</a:t>
            </a:r>
            <a:endParaRPr sz="3000">
              <a:solidFill>
                <a:srgbClr val="6AA84F"/>
              </a:solidFill>
            </a:endParaRPr>
          </a:p>
        </p:txBody>
      </p:sp>
      <p:pic>
        <p:nvPicPr>
          <p:cNvPr id="358" name="Google Shape;35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475" y="2628266"/>
            <a:ext cx="992505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Ejercicio 8 (Estadística)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/>
              <a:t>Media 1,76. Realizado por el 61,6% del alumnado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000">
                <a:solidFill>
                  <a:srgbClr val="6AA84F"/>
                </a:solidFill>
              </a:rPr>
              <a:t>Ejercicio mejor calificado</a:t>
            </a:r>
            <a:endParaRPr sz="3000">
              <a:solidFill>
                <a:srgbClr val="FF0000"/>
              </a:solidFill>
            </a:endParaRPr>
          </a:p>
        </p:txBody>
      </p:sp>
      <p:pic>
        <p:nvPicPr>
          <p:cNvPr id="364" name="Google Shape;36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38" y="2530541"/>
            <a:ext cx="10010775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FASE DE RECLAMACIONES (septiembre)</a:t>
            </a:r>
            <a:endParaRPr/>
          </a:p>
        </p:txBody>
      </p:sp>
      <p:sp>
        <p:nvSpPr>
          <p:cNvPr id="370" name="Google Shape;370;p58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wentieth Century"/>
              <a:buChar char="❏"/>
            </a:pPr>
            <a:r>
              <a:rPr lang="es-ES"/>
              <a:t>Se solicitaron 26 reclamaciones (8,5%)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wentieth Century"/>
              <a:buChar char="❏"/>
            </a:pPr>
            <a:r>
              <a:rPr lang="es-ES"/>
              <a:t>1 de las reclamaciones presentaban errores materiales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FASE DE RECLAMACIONES (septiembre)</a:t>
            </a:r>
            <a:endParaRPr/>
          </a:p>
        </p:txBody>
      </p:sp>
      <p:sp>
        <p:nvSpPr>
          <p:cNvPr id="376" name="Google Shape;376;p5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wentieth Century"/>
              <a:buChar char="❏"/>
            </a:pPr>
            <a:r>
              <a:rPr lang="es-ES" sz="3000"/>
              <a:t>Se solicitaron 26 reclamaciones (8,5%)</a:t>
            </a:r>
            <a:endParaRPr sz="30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rgbClr val="0000FF"/>
                </a:solidFill>
              </a:rPr>
              <a:t>El curso 18/19 fue un 12,14%</a:t>
            </a:r>
            <a:endParaRPr sz="30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4191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wentieth Century"/>
              <a:buChar char="❏"/>
            </a:pPr>
            <a:r>
              <a:rPr lang="es-ES" sz="3000"/>
              <a:t>1 de las reclamaciones presentaban errores materiales</a:t>
            </a:r>
            <a:endParaRPr sz="3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500" b="1">
                <a:solidFill>
                  <a:schemeClr val="dk1"/>
                </a:solidFill>
              </a:rPr>
              <a:t>FECHAS DE LA PRUEBAS</a:t>
            </a:r>
            <a:endParaRPr sz="3500" b="1">
              <a:solidFill>
                <a:schemeClr val="dk1"/>
              </a:solidFill>
            </a:endParaRPr>
          </a:p>
        </p:txBody>
      </p:sp>
      <p:sp>
        <p:nvSpPr>
          <p:cNvPr id="388" name="Google Shape;388;p6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000" b="1">
                <a:highlight>
                  <a:srgbClr val="4A86E8"/>
                </a:highlight>
                <a:latin typeface="Verdana"/>
                <a:ea typeface="Verdana"/>
                <a:cs typeface="Verdana"/>
                <a:sym typeface="Verdana"/>
              </a:rPr>
              <a:t>Convocatoria Ordinaria (Junio)</a:t>
            </a:r>
            <a:endParaRPr sz="3000" b="1">
              <a:highlight>
                <a:srgbClr val="4A86E8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 b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Pruebas</a:t>
            </a:r>
            <a:r>
              <a:rPr lang="es-ES" sz="25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: 15, 16 y 17 de junio de 2021</a:t>
            </a:r>
            <a:endParaRPr sz="2500">
              <a:solidFill>
                <a:srgbClr val="40404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40404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000" b="1">
                <a:solidFill>
                  <a:srgbClr val="404040"/>
                </a:solidFill>
                <a:highlight>
                  <a:srgbClr val="00FF00"/>
                </a:highlight>
                <a:latin typeface="Verdana"/>
                <a:ea typeface="Verdana"/>
                <a:cs typeface="Verdana"/>
                <a:sym typeface="Verdana"/>
              </a:rPr>
              <a:t>Convocatoria Extraordinaria (Julio)</a:t>
            </a:r>
            <a:endParaRPr sz="3000" b="1">
              <a:solidFill>
                <a:srgbClr val="404040"/>
              </a:solidFill>
              <a:highlight>
                <a:srgbClr val="00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500" b="1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Pruebas</a:t>
            </a:r>
            <a:r>
              <a:rPr lang="es-ES" sz="25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: 13, 14 y 15 de julio de 2021</a:t>
            </a:r>
            <a:endParaRPr sz="2500">
              <a:solidFill>
                <a:srgbClr val="40404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ESTADÍSTICA</a:t>
            </a:r>
            <a:br>
              <a:rPr lang="es-ES"/>
            </a:br>
            <a:r>
              <a:rPr lang="es-ES"/>
              <a:t> CONVOCATORIA </a:t>
            </a:r>
            <a:endParaRPr/>
          </a:p>
        </p:txBody>
      </p:sp>
      <p:pic>
        <p:nvPicPr>
          <p:cNvPr id="120" name="Google Shape;120;p1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581" b="21581"/>
          <a:stretch/>
        </p:blipFill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pic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4800" b="1"/>
              <a:t>JULIO</a:t>
            </a:r>
            <a:endParaRPr sz="48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4800" b="1"/>
              <a:t>2020</a:t>
            </a:r>
            <a:endParaRPr sz="48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1023953" y="557341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ALUMNADO PRESENTADO</a:t>
            </a:r>
            <a:endParaRPr/>
          </a:p>
        </p:txBody>
      </p:sp>
      <p:graphicFrame>
        <p:nvGraphicFramePr>
          <p:cNvPr id="127" name="Google Shape;127;p18"/>
          <p:cNvGraphicFramePr/>
          <p:nvPr/>
        </p:nvGraphicFramePr>
        <p:xfrm>
          <a:off x="2002738" y="22681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{08538627-9408-4D69-93B0-A7625BA5C7A2}</a:tableStyleId>
              </a:tblPr>
              <a:tblGrid>
                <a:gridCol w="3289700"/>
                <a:gridCol w="4292425"/>
              </a:tblGrid>
              <a:tr h="77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/>
                        <a:t>Nº DE EXÁMENES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</a:tr>
              <a:tr h="722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strike="noStrike" cap="none"/>
                        <a:t>EXAMEN TITULAR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 u="none" strike="noStrike" cap="none"/>
                        <a:t>2</a:t>
                      </a:r>
                      <a:r>
                        <a:rPr lang="es-ES" sz="2400" b="1"/>
                        <a:t>613</a:t>
                      </a:r>
                      <a:endParaRPr sz="2400" b="1" u="none" strike="noStrike" cap="none"/>
                    </a:p>
                  </a:txBody>
                  <a:tcPr marL="91450" marR="91450" marT="45725" marB="45725" anchor="ctr"/>
                </a:tc>
              </a:tr>
              <a:tr h="71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strike="noStrike" cap="none"/>
                        <a:t>EXAMEN COLISIONES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/>
                        <a:t>1</a:t>
                      </a:r>
                      <a:endParaRPr sz="2400" b="1" u="none" strike="noStrike" cap="none"/>
                    </a:p>
                  </a:txBody>
                  <a:tcPr marL="91450" marR="91450" marT="45725" marB="45725" anchor="ctr"/>
                </a:tc>
              </a:tr>
              <a:tr h="77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u="none" strike="noStrike" cap="none"/>
                        <a:t>EXAMEN INCIDENCIAS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2400" b="1"/>
                        <a:t>1</a:t>
                      </a:r>
                      <a:endParaRPr sz="2400" b="1" u="none" strike="noStrike" cap="none"/>
                    </a:p>
                  </a:txBody>
                  <a:tcPr marL="91450" marR="91450" marT="45725" marB="45725" anchor="ctr"/>
                </a:tc>
              </a:tr>
              <a:tr h="77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ES" sz="3000" u="none" strike="noStrike" cap="none"/>
                        <a:t>TOTAL</a:t>
                      </a:r>
                      <a:endParaRPr sz="3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ES" sz="3000" b="1" u="none" strike="noStrike" cap="none"/>
                        <a:t>2</a:t>
                      </a:r>
                      <a:r>
                        <a:rPr lang="es-ES" sz="3000" b="1"/>
                        <a:t>615</a:t>
                      </a:r>
                      <a:endParaRPr sz="3000" b="1" u="none" strike="noStrike" cap="none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1023953" y="557341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ALUMNADO PRESENTADO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comparativa curso anterior</a:t>
            </a:r>
            <a:endParaRPr/>
          </a:p>
        </p:txBody>
      </p:sp>
      <p:graphicFrame>
        <p:nvGraphicFramePr>
          <p:cNvPr id="133" name="Google Shape;133;p19"/>
          <p:cNvGraphicFramePr/>
          <p:nvPr/>
        </p:nvGraphicFramePr>
        <p:xfrm>
          <a:off x="2852176" y="259937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{08538627-9408-4D69-93B0-A7625BA5C7A2}</a:tableStyleId>
              </a:tblPr>
              <a:tblGrid>
                <a:gridCol w="2021175"/>
                <a:gridCol w="2021175"/>
                <a:gridCol w="2021175"/>
              </a:tblGrid>
              <a:tr h="94535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>
                          <a:solidFill>
                            <a:schemeClr val="lt1"/>
                          </a:solidFill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Nº DE EXÁMENES</a:t>
                      </a:r>
                      <a:endParaRPr sz="2200" b="1">
                        <a:solidFill>
                          <a:schemeClr val="lt1"/>
                        </a:solidFill>
                        <a:latin typeface="Tw Cen MT"/>
                        <a:ea typeface="Tw Cen MT"/>
                        <a:cs typeface="Tw Cen MT"/>
                        <a:sym typeface="Tw Cen MT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45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2200" b="1"/>
                        <a:t>Curso 18/19</a:t>
                      </a:r>
                      <a:endParaRPr sz="22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Curso 19/20</a:t>
                      </a:r>
                      <a:endParaRPr sz="2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200" b="1"/>
                        <a:t>Variación</a:t>
                      </a:r>
                      <a:endParaRPr sz="2200" b="1"/>
                    </a:p>
                  </a:txBody>
                  <a:tcPr marL="91450" marR="91450" marT="45725" marB="45725" anchor="ctr"/>
                </a:tc>
              </a:tr>
              <a:tr h="87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3000"/>
                        <a:t>2042</a:t>
                      </a:r>
                      <a:endParaRPr sz="3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000"/>
                        <a:t>2615</a:t>
                      </a:r>
                      <a:endParaRPr sz="3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3000"/>
                        <a:t>+28,1%</a:t>
                      </a:r>
                      <a:endParaRPr sz="3000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1024128" y="203441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ALUMNADO PRESENTADO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/>
              <a:t>Comparativa andaluza</a:t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500" y="1703154"/>
            <a:ext cx="8299250" cy="49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1023955" y="429768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/>
              <a:t>CALIFICACIONES OBTENIDAS</a:t>
            </a:r>
            <a:endParaRPr/>
          </a:p>
        </p:txBody>
      </p:sp>
      <p:graphicFrame>
        <p:nvGraphicFramePr>
          <p:cNvPr id="145" name="Google Shape;145;p21"/>
          <p:cNvGraphicFramePr/>
          <p:nvPr/>
        </p:nvGraphicFramePr>
        <p:xfrm>
          <a:off x="2192825" y="228760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{08538627-9408-4D69-93B0-A7625BA5C7A2}</a:tableStyleId>
              </a:tblPr>
              <a:tblGrid>
                <a:gridCol w="3673850"/>
                <a:gridCol w="3708375"/>
              </a:tblGrid>
              <a:tr h="950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2700" b="0">
                          <a:solidFill>
                            <a:schemeClr val="dk1"/>
                          </a:solidFill>
                        </a:rPr>
                        <a:t>EXAMEN TITULAR</a:t>
                      </a:r>
                      <a:endParaRPr sz="2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3300"/>
                        <a:t>Curso 19/20</a:t>
                      </a:r>
                      <a:endParaRPr sz="3300" u="none" strike="noStrike" cap="none"/>
                    </a:p>
                  </a:txBody>
                  <a:tcPr marL="0" marR="0" marT="0" marB="0" anchor="ctr"/>
                </a:tc>
              </a:tr>
              <a:tr h="110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2700"/>
                        <a:t>Nota Media</a:t>
                      </a:r>
                      <a:endParaRPr sz="2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3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6,27</a:t>
                      </a:r>
                      <a:endParaRPr sz="33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  <a:tr h="110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700"/>
                        <a:t>Porcentaje de aprobados</a:t>
                      </a:r>
                      <a:endParaRPr sz="2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s-ES" sz="33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74,4 %</a:t>
                      </a:r>
                      <a:endParaRPr sz="33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Panorámica</PresentationFormat>
  <Paragraphs>252</Paragraphs>
  <Slides>48</Slides>
  <Notes>48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4" baseType="lpstr">
      <vt:lpstr>Arial</vt:lpstr>
      <vt:lpstr>Noto Sans Symbols</vt:lpstr>
      <vt:lpstr>Tw Cen MT</vt:lpstr>
      <vt:lpstr>Twentieth Century</vt:lpstr>
      <vt:lpstr>Verdana</vt:lpstr>
      <vt:lpstr>Integral</vt:lpstr>
      <vt:lpstr>INFORME DE LA PONENCIA</vt:lpstr>
      <vt:lpstr>PONENTES</vt:lpstr>
      <vt:lpstr>DIRECCIONES DE INTERÉS</vt:lpstr>
      <vt:lpstr>CONTROL DE ASISTENCIA  DE LA REUNIÓN Y SOLICITUD DE JUSTIFICANTE DE ASISTENCIA</vt:lpstr>
      <vt:lpstr>ESTADÍSTICA  CONVOCATORIA </vt:lpstr>
      <vt:lpstr>ALUMNADO PRESENTADO</vt:lpstr>
      <vt:lpstr>ALUMNADO PRESENTADO comparativa curso anterior</vt:lpstr>
      <vt:lpstr>ALUMNADO PRESENTADO Comparativa andaluza</vt:lpstr>
      <vt:lpstr>CALIFICACIONES OBTENIDAS</vt:lpstr>
      <vt:lpstr>CALIFICACIONES OBTENIDAS comparativa curso anterior</vt:lpstr>
      <vt:lpstr>CALIFICACIONES OBTENIDAS Comparativa andaluza</vt:lpstr>
      <vt:lpstr>CALIFICACIONES OBTENIDAS Comparativa andaluza</vt:lpstr>
      <vt:lpstr>EJERCICIOS SELECCIONADOS POR EL ALUMNADO (Examen Titular)</vt:lpstr>
      <vt:lpstr>NOTA MEDIA POR EJERCICIO  (Examen Titular)</vt:lpstr>
      <vt:lpstr>Nº de bloques de ejercicios seleccionados por alumno</vt:lpstr>
      <vt:lpstr>Ejercicio 1 (Álgebra) Media 1,33. Realizado por el 40,2% del alumnado</vt:lpstr>
      <vt:lpstr>Ejercicio 2 (Álgebra) Media 1,66. Realizado por el 64,9% del alumnado</vt:lpstr>
      <vt:lpstr>Ejercicio 3 (Análisis) Media 1,22. Realizado por el 32,7% del alumnado</vt:lpstr>
      <vt:lpstr>Ejercicio 4 (Análisis) Media 1,16. Realizado por el 16,6% del alumnado</vt:lpstr>
      <vt:lpstr>Ejercicio 5 (Probabilidad) Media 1,52. Realizado por el 76,7% del alumnado</vt:lpstr>
      <vt:lpstr>Ejercicio 6 (Probabilidad) Media 1,81. Realizado por el 78,0% del alumnado Ejercicio más elegido por el alumnado</vt:lpstr>
      <vt:lpstr>Ejercicio 7 (Estadística) Media 2.04. Realizado por el 69,0% del alumnado Ejercicio mejor calificado</vt:lpstr>
      <vt:lpstr>Ejercicio 8 (Estadística) Media 1,01. Realizado por el 7,3% del alumnado Ejercicio menos elegido por el alumnado y peor calificado</vt:lpstr>
      <vt:lpstr>Distribución de las calificaciones</vt:lpstr>
      <vt:lpstr>Distribución de las calificaciones Comparativa con el curso anterior</vt:lpstr>
      <vt:lpstr>FASE DE RECLAMACIONES (julio)</vt:lpstr>
      <vt:lpstr>FASE DE RECLAMACIONES (julio)</vt:lpstr>
      <vt:lpstr>ESTADÍSTICA  CONVOCATORIA </vt:lpstr>
      <vt:lpstr>ALUMNOS PRESENTADOS</vt:lpstr>
      <vt:lpstr>ALUMNOS PRESENTADOS comparativa curso anterior</vt:lpstr>
      <vt:lpstr>ALUMNOS PRESENTADOS EN AMBAS CONVOCATORIAS </vt:lpstr>
      <vt:lpstr>CALIFICACIONES OBTENIDAS</vt:lpstr>
      <vt:lpstr>CALIFICACIONES OBTENIDAS comparativa curso anterior</vt:lpstr>
      <vt:lpstr>EJERCICIOS SELECCIONADOS POR EL ALUMNADO (Examen Titular)</vt:lpstr>
      <vt:lpstr>NOTA MEDIA POR EJERCICIO  (Examen Titular)</vt:lpstr>
      <vt:lpstr>Nº de bloques de ejercicios seleccionados por alumno</vt:lpstr>
      <vt:lpstr>Distribución de las calificaciones</vt:lpstr>
      <vt:lpstr>Ejercicio 1 (Álgebra) Media 1,58. Realizado por el 38,7% del alumnado</vt:lpstr>
      <vt:lpstr>Ejercicio 2 (Álgebra) Media 1,44. Realizado por el 66,9% del alumnado</vt:lpstr>
      <vt:lpstr>Ejercicio 3 (Análisis) Media 0,71. Realizado por el 20,3% del alumnado Ejercicio peor calificado</vt:lpstr>
      <vt:lpstr>Ejercicio 4 (Análisis) Media 0,90. Realizado por el 32,8% del alumnado</vt:lpstr>
      <vt:lpstr>Ejercicio 5 (Probabilidad) Media 0,87. Realizado por el 41,0% del alumnado</vt:lpstr>
      <vt:lpstr>Ejercicio 6 (Probabilidad) Media 1,62. Realizado por el 79,3% del alumnado Ejercicio más elegido por el alumnado</vt:lpstr>
      <vt:lpstr>Ejercicio 7 (Estadística) Media 1,14. Realizado por el 19,3% del alumnado Ejercicio menos elegido por el alumnado</vt:lpstr>
      <vt:lpstr>Ejercicio 8 (Estadística) Media 1,76. Realizado por el 61,6% del alumnado Ejercicio mejor calificado</vt:lpstr>
      <vt:lpstr>FASE DE RECLAMACIONES (septiembre)</vt:lpstr>
      <vt:lpstr>FASE DE RECLAMACIONES (septiembre)</vt:lpstr>
      <vt:lpstr>FECHAS DE LA PRUEBAS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LA PONENCIA</dc:title>
  <dc:creator>domingo gámez domingo</dc:creator>
  <cp:lastModifiedBy>domingo gámez domingo</cp:lastModifiedBy>
  <cp:revision>2</cp:revision>
  <dcterms:modified xsi:type="dcterms:W3CDTF">2021-02-12T22:30:29Z</dcterms:modified>
</cp:coreProperties>
</file>